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9" r:id="rId1"/>
  </p:sldMasterIdLst>
  <p:notesMasterIdLst>
    <p:notesMasterId r:id="rId17"/>
  </p:notesMasterIdLst>
  <p:sldIdLst>
    <p:sldId id="256" r:id="rId2"/>
    <p:sldId id="257" r:id="rId3"/>
    <p:sldId id="302" r:id="rId4"/>
    <p:sldId id="303" r:id="rId5"/>
    <p:sldId id="304" r:id="rId6"/>
    <p:sldId id="305" r:id="rId7"/>
    <p:sldId id="306" r:id="rId8"/>
    <p:sldId id="317" r:id="rId9"/>
    <p:sldId id="333" r:id="rId10"/>
    <p:sldId id="334" r:id="rId11"/>
    <p:sldId id="311" r:id="rId12"/>
    <p:sldId id="312" r:id="rId13"/>
    <p:sldId id="314" r:id="rId14"/>
    <p:sldId id="315" r:id="rId15"/>
    <p:sldId id="310" r:id="rId16"/>
  </p:sldIdLst>
  <p:sldSz cx="12192000" cy="6858000"/>
  <p:notesSz cx="6858000" cy="9144000"/>
  <p:embeddedFontLst>
    <p:embeddedFont>
      <p:font typeface="Montserrat" pitchFamily="2" charset="0"/>
      <p:regular r:id="rId18"/>
      <p:bold r:id="rId19"/>
      <p:italic r:id="rId20"/>
      <p:boldItalic r:id="rId21"/>
    </p:embeddedFont>
  </p:embeddedFontLst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EEFF"/>
    <a:srgbClr val="261E58"/>
    <a:srgbClr val="6B4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06" autoAdjust="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199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EA7A4-2337-4859-923A-2F1286BFB716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C8C2A-31F9-4ABC-A3BC-DCDA937B752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2834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C8C2A-31F9-4ABC-A3BC-DCDA937B752E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33044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6FC47-2EBF-736D-BBB6-B30A19BB9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>
            <a:extLst>
              <a:ext uri="{FF2B5EF4-FFF2-40B4-BE49-F238E27FC236}">
                <a16:creationId xmlns:a16="http://schemas.microsoft.com/office/drawing/2014/main" id="{F90E57A1-A2BA-CF7A-6CD7-4D70F407B4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бележки 2">
            <a:extLst>
              <a:ext uri="{FF2B5EF4-FFF2-40B4-BE49-F238E27FC236}">
                <a16:creationId xmlns:a16="http://schemas.microsoft.com/office/drawing/2014/main" id="{57E4C709-D6F0-5685-7059-C31D4F25CC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FD6100E6-0313-1BC9-3161-52574FE35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C8C2A-31F9-4ABC-A3BC-DCDA937B752E}" type="slidenum">
              <a:rPr lang="bg-BG" smtClean="0"/>
              <a:t>15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1361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C803-EA41-4387-FEE3-E577A58E1D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FAA715-6BFD-D9B7-A85F-138945AB1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4AE1E-4EE8-0ABA-CB11-4916E2F5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3CD8E-C6B7-A7BB-E8A2-A279FB4F9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55190-F094-6308-B14D-DF0A5E3C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424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95917-02F0-C3AC-8103-95E9B4F6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3776B-AF13-1581-804B-E833130BF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85474-75B7-4652-FF93-6C62D9F28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65C39-E588-8591-B80C-295390136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C5677-DF45-5551-13BD-6136B3C0D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5744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6A849E-E7C7-23E3-D599-6F6841351F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F9615B-9A16-2193-093D-541E80F8F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89A1-3098-5FCB-A6B4-E38BD0B0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144AA-FB77-3EB0-854B-10A5EF00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1B371-2834-315D-4DDE-0EB1AC4D6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867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CE21C-7872-4357-48A7-04AEEDBBC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4E4CC-BF13-8134-AF86-A8DF6F36C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6399B-17AF-A82A-4A9D-6F08BA1B1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975DD-269D-D50E-466D-8872BAE5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F4CDC-6A73-C78B-BC42-C02FAC10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7257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01D77-83F4-9BDA-2D5E-DC245C1FE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858A0-F2D6-C763-5338-42A00FAB7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7F168-4943-343C-9E56-C4C9CBE22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BC1B1-547A-0A86-485B-E2704D51D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88E43-EDA7-7A35-C4E7-BB88F5C75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74447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74966-97A0-D717-3DD9-FCEC4577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E255B-9C5A-8F4C-D0D6-3C3D6BDA0E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837E2A-8E89-916A-E143-07408662E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D58B6B-540C-DB55-E88E-3C636386F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BF8EC3-2AEB-99C6-0882-3B8EE58F2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77F6A8-C403-1568-C9EE-2A4D6844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324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4D8C6-FFC8-FF7E-AD45-C8B7E938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F3D58-E645-22F3-8FD2-A9D164B79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9F38F-D40B-C060-3921-448F053A6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AC4A7-2225-E39B-0912-4B5029B21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F10FA-A95F-BFA1-F5AD-14CFDC9831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15E306-EB2D-D07B-4EBE-FC132C802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87CA13-D6CB-E0F3-DB1F-7AB456568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4B0A4F-2B6B-6116-A896-B171AEDE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53527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69249-EA7F-745D-C28D-2284554FD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DCCBE5-7E84-CDB1-3FAA-B0FFCB76A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9FB03D-7CA8-A9CF-4075-253032352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C9BEC6-9526-2844-1786-7E6E45F68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8503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ACD4BD-492B-BD24-88F1-D25692F0B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39D7BD-F941-0FDD-C248-66922868D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3220D-7F55-8341-1D94-600F8839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66999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1E4D3-4BF9-0C6F-D3A1-FE8CDC0FD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41E8F-7E02-5C5F-8055-3318975CD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EFD96-4BA6-A3CA-F0BA-DAF7C21DA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710D3-FC4A-A716-B8BF-D363102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5180A-BB8A-CCAA-EED8-0C4FC010D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54D90E-6154-9BF6-5CB9-2208632B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746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7C5BF-206F-AD80-3799-4061A515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116785-AD0D-95A7-EEF3-339B04D81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C879A1-EDB8-5374-591D-4F2BD6FED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BA2022-747C-27BE-A0B8-470BA1B01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3655C-6275-AB2B-5499-F430A91FA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7D5CF-025F-638C-2689-33B1118D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5277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FC5E99-F3BF-0CA2-1C3D-25047077A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87E39-3F57-CF67-9588-E5814B52B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0D91-4B2C-616C-B7ED-26718C91B1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2E85A-BBA2-4DED-AB32-245AA32EBFC0}" type="datetimeFigureOut">
              <a:rPr lang="bg-BG" smtClean="0"/>
              <a:t>30.8.2026 г.</a:t>
            </a:fld>
            <a:endParaRPr lang="bg-B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5935B-2346-5B70-5EAC-2A01807C23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CC19C-D8FB-FEE6-3CBE-609F3FEE2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2995A-8D46-447C-BE97-0F458C1BAD8B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38626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4126836" y="3544463"/>
            <a:ext cx="393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261E58"/>
                </a:solidFill>
                <a:latin typeface="Montserrat" pitchFamily="2" charset="0"/>
                <a:cs typeface="Arial" panose="020B0604020202020204" pitchFamily="34" charset="0"/>
              </a:rPr>
              <a:t>ПРИМЕРНА ИГРА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4DD17F-B47C-ADCB-F780-5DD7C27D24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71" y="2188937"/>
            <a:ext cx="5184057" cy="1083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C733F4-B993-FDAF-B503-225FF477AD77}"/>
              </a:ext>
            </a:extLst>
          </p:cNvPr>
          <p:cNvSpPr txBox="1"/>
          <p:nvPr/>
        </p:nvSpPr>
        <p:spPr>
          <a:xfrm>
            <a:off x="3263244" y="4160108"/>
            <a:ext cx="5665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>
                <a:latin typeface="Montserrat" pitchFamily="2" charset="0"/>
              </a:rPr>
              <a:t>Примерната игра съдържа по-малко въпроси. В оригиналната игра ще намерите общо 40 въпроса.</a:t>
            </a:r>
          </a:p>
        </p:txBody>
      </p:sp>
    </p:spTree>
    <p:extLst>
      <p:ext uri="{BB962C8B-B14F-4D97-AF65-F5344CB8AC3E}">
        <p14:creationId xmlns:p14="http://schemas.microsoft.com/office/powerpoint/2010/main" val="257107916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ED9EA-6DBB-8BB6-D030-335CB5F1D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702E178-5884-2146-513B-D1F6FAEF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III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55050-6C12-25C6-F9B7-2A6454B21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C900B6-D3AD-17BF-6BB5-9CA7E703D49E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човека на снимката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C8EE10-C7D0-BEC1-7CF8-520C2E82455B}"/>
              </a:ext>
            </a:extLst>
          </p:cNvPr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84AD11-9852-B2B3-60B6-DDEA3AFABF6D}"/>
              </a:ext>
            </a:extLst>
          </p:cNvPr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3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BD6F65-D1AE-259F-A1CC-0741DC312C88}"/>
              </a:ext>
            </a:extLst>
          </p:cNvPr>
          <p:cNvSpPr txBox="1"/>
          <p:nvPr/>
        </p:nvSpPr>
        <p:spPr>
          <a:xfrm>
            <a:off x="142187" y="6298997"/>
            <a:ext cx="7229574" cy="317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dirty="0" err="1">
                <a:solidFill>
                  <a:srgbClr val="261E58"/>
                </a:solidFill>
                <a:latin typeface="Montserrat" pitchFamily="2" charset="0"/>
              </a:rPr>
              <a:t>Автор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: Biser Todorov; </a:t>
            </a:r>
            <a:r>
              <a:rPr lang="en-US" sz="1100" dirty="0" err="1">
                <a:solidFill>
                  <a:srgbClr val="261E58"/>
                </a:solidFill>
                <a:latin typeface="Montserrat" pitchFamily="2" charset="0"/>
              </a:rPr>
              <a:t>Лиценз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: CC BY 3.0; </a:t>
            </a:r>
            <a:r>
              <a:rPr lang="en-US" sz="1100" dirty="0" err="1">
                <a:solidFill>
                  <a:srgbClr val="261E58"/>
                </a:solidFill>
                <a:latin typeface="Montserrat" pitchFamily="2" charset="0"/>
              </a:rPr>
              <a:t>Източник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: Wikimedia Commons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CB2A9A-B03B-6A90-7C72-FA89789AA8B6}"/>
              </a:ext>
            </a:extLst>
          </p:cNvPr>
          <p:cNvSpPr txBox="1"/>
          <p:nvPr/>
        </p:nvSpPr>
        <p:spPr>
          <a:xfrm>
            <a:off x="3458482" y="1570221"/>
            <a:ext cx="421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261E58"/>
                </a:solidFill>
                <a:latin typeface="Montserrat" pitchFamily="2" charset="0"/>
              </a:rPr>
              <a:t>3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. </a:t>
            </a:r>
            <a:endParaRPr lang="bg-BG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93ECA8-2E24-1932-A025-19EEF28AB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332" y="1570221"/>
            <a:ext cx="3035840" cy="398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8655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3EA01-A772-565A-740C-D29C335BC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92F0F91-D9EA-F583-E165-FA5AAEAD7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IV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97233B-C202-BC51-0437-8AF92D6CB4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AF552B-9466-B65D-0255-24480896042F}"/>
              </a:ext>
            </a:extLst>
          </p:cNvPr>
          <p:cNvSpPr txBox="1"/>
          <p:nvPr/>
        </p:nvSpPr>
        <p:spPr>
          <a:xfrm>
            <a:off x="838200" y="2315357"/>
            <a:ext cx="10515600" cy="24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1. 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Дует от 1981 г. между легендарна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британска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рок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група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и David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Bowie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роден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почти случайно по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време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нощен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джем в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студио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Монтрьо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Швейцария.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Отличителната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басова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линия става толкова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разпознаваема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че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години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по-късно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Vanilla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Ice я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използва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свой огромен хит </a:t>
            </a: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-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първоначално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без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официално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разрешение.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Песента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превръща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№1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във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Великобритания и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остава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една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от най-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прочутите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рок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колаборации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.</a:t>
            </a:r>
            <a:endParaRPr lang="bg-BG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33BAFE-A261-282D-48AB-DADA0EE3D08E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песента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9111" name="Rectangle 911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112" name="TextBox 911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166631747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E5D15-3276-FDC8-A491-1783431BF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8409007-72AA-8C2F-C6D1-599557FA4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IV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003311-A5BB-2D51-8602-42FF22FF8A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61443B-57C0-DAD2-2DC5-3F1F08CE92C3}"/>
              </a:ext>
            </a:extLst>
          </p:cNvPr>
          <p:cNvSpPr txBox="1"/>
          <p:nvPr/>
        </p:nvSpPr>
        <p:spPr>
          <a:xfrm>
            <a:off x="838200" y="2315357"/>
            <a:ext cx="10515600" cy="2400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bg-BG" b="1" dirty="0">
                <a:solidFill>
                  <a:srgbClr val="261E58"/>
                </a:solidFill>
                <a:latin typeface="Montserrat" pitchFamily="2" charset="0"/>
              </a:rPr>
              <a:t>2. </a:t>
            </a: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Standing in line to see the show tonight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And there's a light on, heavy glow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By the way, I tried to say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I'd be there, waiting for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Dani the girl is singing songs to me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Beneath the marquee, overload</a:t>
            </a:r>
            <a:endParaRPr lang="bg-BG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6B54F6-FFCB-E823-ABE6-CCC1703E20CD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песента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9121" name="Rectangle 912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122" name="TextBox 912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419999787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0E816-F39A-D74D-2525-595243FC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E97A7AC-9345-A7D2-E435-287C6F12F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V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B2F1E1-3194-AA9D-FB43-BFA4C320B0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DC1CD7-D63C-A627-22B2-449E0465AF0F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филма/сериала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478E77-1A5B-704C-1BCC-929E359EA42A}"/>
              </a:ext>
            </a:extLst>
          </p:cNvPr>
          <p:cNvSpPr txBox="1"/>
          <p:nvPr/>
        </p:nvSpPr>
        <p:spPr>
          <a:xfrm>
            <a:off x="838200" y="2212243"/>
            <a:ext cx="10515600" cy="313149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1. 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Сериал от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началото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90-те,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създаден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от Дейвид Линч и Марк Фрост,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който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променя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представата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за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това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какво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може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да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бъде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телевизията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. Агент на ФБР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пристига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малко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градче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щата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Вашингтон, за да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разследва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убийството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местна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ученичка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и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бързо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пристрастява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към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вишневия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пай и „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дяволски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доброто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кафе“.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Червената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стая,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загадъчните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сънища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и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говорещото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наобратно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джудже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превръщат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емблеми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сериала.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Заглавието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името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градчето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кръстено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двата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планински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върха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които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издигат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край него.</a:t>
            </a:r>
            <a:endParaRPr lang="bg-BG" dirty="0"/>
          </a:p>
        </p:txBody>
      </p:sp>
      <p:sp>
        <p:nvSpPr>
          <p:cNvPr id="9141" name="Rectangle 914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142" name="TextBox 914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3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283049996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7C46F-076A-E3D1-4588-95E580769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BB6A6D4-9C7A-0B41-9C43-51F3F080D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V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724B41-4F7E-28EA-3406-D1303E8F5C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9F8759-6CD0-CDF7-6540-D00BC6D63F80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филма/сериала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0A8C7F-8829-408F-7757-7C63896C9E58}"/>
              </a:ext>
            </a:extLst>
          </p:cNvPr>
          <p:cNvSpPr txBox="1"/>
          <p:nvPr/>
        </p:nvSpPr>
        <p:spPr>
          <a:xfrm>
            <a:off x="838200" y="2145674"/>
            <a:ext cx="10515600" cy="317104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solidFill>
                  <a:srgbClr val="261E58"/>
                </a:solidFill>
                <a:latin typeface="Montserrat" pitchFamily="2" charset="0"/>
              </a:rPr>
              <a:t>2.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Филм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от 1994 г.,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спечелил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„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Златна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палма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“ в Кан и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разказан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разбъркан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хронологичен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ред.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Двама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наемни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убийци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обсъждат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как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французите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наричат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хамбургер с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кашкавал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загадъчно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куфарче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 неизвестно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съдържание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преминава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през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историята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без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зрителят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да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разбере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какво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има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вътре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. Сред най-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запомнящите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сцени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е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танц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туист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в ретро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ресторант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.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Заглавието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препраща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към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евтините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сензационни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списания и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романи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,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популярни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през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b="1" dirty="0" err="1">
                <a:solidFill>
                  <a:srgbClr val="261E58"/>
                </a:solidFill>
                <a:latin typeface="Montserrat" pitchFamily="2" charset="0"/>
              </a:rPr>
              <a:t>първата</a:t>
            </a:r>
            <a:r>
              <a:rPr lang="ru-RU" b="1" dirty="0">
                <a:solidFill>
                  <a:srgbClr val="261E58"/>
                </a:solidFill>
                <a:latin typeface="Montserrat" pitchFamily="2" charset="0"/>
              </a:rPr>
              <a:t> половина на XX век.</a:t>
            </a:r>
            <a:endParaRPr lang="bg-BG" dirty="0"/>
          </a:p>
        </p:txBody>
      </p:sp>
      <p:sp>
        <p:nvSpPr>
          <p:cNvPr id="9151" name="Rectangle 915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152" name="TextBox 915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3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85310056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B7D44-FBCB-D403-0B2C-E4CD1D0E0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>
            <a:extLst>
              <a:ext uri="{FF2B5EF4-FFF2-40B4-BE49-F238E27FC236}">
                <a16:creationId xmlns:a16="http://schemas.microsoft.com/office/drawing/2014/main" id="{1EACE261-84E1-B6ED-D7A2-B86AD9C7710D}"/>
              </a:ext>
            </a:extLst>
          </p:cNvPr>
          <p:cNvSpPr txBox="1"/>
          <p:nvPr/>
        </p:nvSpPr>
        <p:spPr>
          <a:xfrm>
            <a:off x="4126836" y="3544463"/>
            <a:ext cx="3938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261E58"/>
                </a:solidFill>
                <a:latin typeface="Montserrat" pitchFamily="2" charset="0"/>
                <a:cs typeface="Arial" panose="020B0604020202020204" pitchFamily="34" charset="0"/>
              </a:rPr>
              <a:t>ПРИМЕРНА ИГРА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C54ACB-AD83-F094-E737-72BFC7E8B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971" y="2188937"/>
            <a:ext cx="5184057" cy="10830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DC254F-2E43-D6BF-FF4F-CCA0C612909F}"/>
              </a:ext>
            </a:extLst>
          </p:cNvPr>
          <p:cNvSpPr txBox="1"/>
          <p:nvPr/>
        </p:nvSpPr>
        <p:spPr>
          <a:xfrm>
            <a:off x="3263244" y="4160108"/>
            <a:ext cx="5665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>
                <a:latin typeface="Montserrat" pitchFamily="2" charset="0"/>
              </a:rPr>
              <a:t>Примерната игра съдържа по-малко въпроси. В оригиналната игра ще намерите общо 40 въпроса.</a:t>
            </a:r>
          </a:p>
        </p:txBody>
      </p:sp>
    </p:spTree>
    <p:extLst>
      <p:ext uri="{BB962C8B-B14F-4D97-AF65-F5344CB8AC3E}">
        <p14:creationId xmlns:p14="http://schemas.microsoft.com/office/powerpoint/2010/main" val="389931733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anose="00000500000000000000" pitchFamily="2" charset="0"/>
              </a:rPr>
              <a:t>I </a:t>
            </a:r>
            <a:r>
              <a:rPr lang="bg-BG" b="1" u="sng" dirty="0">
                <a:solidFill>
                  <a:srgbClr val="6B47E6"/>
                </a:solidFill>
                <a:latin typeface="Montserrat" panose="00000500000000000000" pitchFamily="2" charset="0"/>
              </a:rPr>
              <a:t>кръг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838200" y="1866721"/>
            <a:ext cx="10018713" cy="4028241"/>
          </a:xfrm>
        </p:spPr>
        <p:txBody>
          <a:bodyPr>
            <a:no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800" b="1" dirty="0">
                <a:solidFill>
                  <a:srgbClr val="261E58"/>
                </a:solidFill>
                <a:latin typeface="Montserrat" pitchFamily="2" charset="0"/>
              </a:rPr>
              <a:t>1. Антантата или Съглашението, понякога наричан Тройната Антанта или Тройното съглашение е военен блок от Първата световна война сформиран през 1907 г. и воюващ срещу Централните сили. Кои са основните съюзници в Антантата?</a:t>
            </a:r>
            <a:endParaRPr lang="en-US" sz="1800" b="1" dirty="0">
              <a:solidFill>
                <a:srgbClr val="261E58"/>
              </a:solidFill>
              <a:latin typeface="Montserrat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bg-BG" sz="1800" dirty="0">
                <a:solidFill>
                  <a:srgbClr val="261E58"/>
                </a:solidFill>
                <a:latin typeface="Montserrat" panose="00000500000000000000" pitchFamily="2" charset="0"/>
              </a:rPr>
              <a:t>А) Франция, Великобритания, Германия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bg-BG" sz="1800" dirty="0">
                <a:solidFill>
                  <a:srgbClr val="261E58"/>
                </a:solidFill>
                <a:latin typeface="Montserrat" panose="00000500000000000000" pitchFamily="2" charset="0"/>
              </a:rPr>
              <a:t>Б) Франция, Великобритания, Русия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bg-BG" sz="1800" dirty="0">
                <a:solidFill>
                  <a:srgbClr val="261E58"/>
                </a:solidFill>
                <a:latin typeface="Montserrat" panose="00000500000000000000" pitchFamily="2" charset="0"/>
              </a:rPr>
              <a:t>В) САЩ, Франция, Великобритания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bg-BG" sz="1800" dirty="0">
                <a:solidFill>
                  <a:srgbClr val="261E58"/>
                </a:solidFill>
                <a:latin typeface="Montserrat" panose="00000500000000000000" pitchFamily="2" charset="0"/>
              </a:rPr>
              <a:t>Г) САЩ, Германия, Франция</a:t>
            </a:r>
          </a:p>
          <a:p>
            <a:pPr marL="0" lvl="0" indent="0">
              <a:lnSpc>
                <a:spcPct val="150000"/>
              </a:lnSpc>
              <a:buNone/>
            </a:pPr>
            <a:endParaRPr lang="bg-BG" sz="1800" dirty="0">
              <a:solidFill>
                <a:srgbClr val="261E58"/>
              </a:solidFill>
              <a:latin typeface="Montserrat" panose="00000500000000000000" pitchFamily="2" charset="0"/>
            </a:endParaRPr>
          </a:p>
          <a:p>
            <a:pPr>
              <a:lnSpc>
                <a:spcPct val="150000"/>
              </a:lnSpc>
            </a:pPr>
            <a:endParaRPr lang="bg-BG" sz="1800" dirty="0">
              <a:solidFill>
                <a:srgbClr val="261E58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B14F9-5B0C-5BC8-073A-5FC606F6EB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921" name="Rectangle 92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22" name="TextBox 92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2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50000179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DD82C-AAAB-DE8C-5A8E-C86983FFB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41EA497-152F-784F-8F0C-EF28A98E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41AA662-F78D-2B5E-66AC-4A72D972B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721"/>
            <a:ext cx="10018713" cy="331802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bg-BG" sz="1800" b="1" dirty="0">
                <a:solidFill>
                  <a:srgbClr val="261E58"/>
                </a:solidFill>
                <a:latin typeface="Montserrat" pitchFamily="2" charset="0"/>
              </a:rPr>
              <a:t>2. Кой изпълнява главната роля във филма по книгата на Стивън Кинг „Зеленият път“? </a:t>
            </a:r>
            <a:endParaRPr lang="bg-BG" sz="1800" dirty="0">
              <a:solidFill>
                <a:srgbClr val="261E58"/>
              </a:solidFill>
              <a:latin typeface="Montserrat" pitchFamily="2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itchFamily="2" charset="0"/>
              </a:rPr>
              <a:t>А) Том </a:t>
            </a:r>
            <a:r>
              <a:rPr lang="ru-RU" sz="1800" dirty="0" err="1">
                <a:solidFill>
                  <a:srgbClr val="261E58"/>
                </a:solidFill>
                <a:latin typeface="Montserrat" pitchFamily="2" charset="0"/>
              </a:rPr>
              <a:t>Ханкс</a:t>
            </a:r>
            <a:endParaRPr lang="ru-RU" sz="1800" dirty="0">
              <a:solidFill>
                <a:srgbClr val="261E58"/>
              </a:solidFill>
              <a:latin typeface="Montserrat" panose="00000500000000000000" pitchFamily="2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anose="00000500000000000000" pitchFamily="2" charset="0"/>
              </a:rPr>
              <a:t>Б) </a:t>
            </a:r>
            <a:r>
              <a:rPr lang="ru-RU" sz="1800" dirty="0" err="1">
                <a:solidFill>
                  <a:srgbClr val="261E58"/>
                </a:solidFill>
                <a:latin typeface="Montserrat" pitchFamily="2" charset="0"/>
              </a:rPr>
              <a:t>Ричърд</a:t>
            </a:r>
            <a:r>
              <a:rPr lang="ru-RU" sz="1800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sz="1800" dirty="0" err="1">
                <a:solidFill>
                  <a:srgbClr val="261E58"/>
                </a:solidFill>
                <a:latin typeface="Montserrat" pitchFamily="2" charset="0"/>
              </a:rPr>
              <a:t>Гиър</a:t>
            </a:r>
            <a:endParaRPr lang="ru-RU" sz="1800" dirty="0">
              <a:solidFill>
                <a:srgbClr val="261E58"/>
              </a:solidFill>
              <a:latin typeface="Montserrat" panose="00000500000000000000" pitchFamily="2" charset="0"/>
            </a:endParaRPr>
          </a:p>
          <a:p>
            <a:pPr marL="0" lv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anose="00000500000000000000" pitchFamily="2" charset="0"/>
              </a:rPr>
              <a:t>В) Бра</a:t>
            </a:r>
            <a:r>
              <a:rPr lang="bg-BG" sz="1800" dirty="0">
                <a:solidFill>
                  <a:srgbClr val="261E58"/>
                </a:solidFill>
                <a:latin typeface="Montserrat" panose="00000500000000000000" pitchFamily="2" charset="0"/>
              </a:rPr>
              <a:t>д</a:t>
            </a:r>
            <a:r>
              <a:rPr lang="ru-RU" sz="1800" dirty="0">
                <a:solidFill>
                  <a:srgbClr val="261E58"/>
                </a:solidFill>
                <a:latin typeface="Montserrat" panose="00000500000000000000" pitchFamily="2" charset="0"/>
              </a:rPr>
              <a:t> Пит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anose="00000500000000000000" pitchFamily="2" charset="0"/>
              </a:rPr>
              <a:t>Г) </a:t>
            </a:r>
            <a:r>
              <a:rPr lang="bg-BG" sz="1800" dirty="0">
                <a:solidFill>
                  <a:srgbClr val="261E58"/>
                </a:solidFill>
                <a:latin typeface="Montserrat" pitchFamily="2" charset="0"/>
              </a:rPr>
              <a:t>Майкъл Кларк Дънкан</a:t>
            </a:r>
          </a:p>
          <a:p>
            <a:pPr>
              <a:lnSpc>
                <a:spcPct val="150000"/>
              </a:lnSpc>
            </a:pPr>
            <a:endParaRPr lang="bg-BG" sz="1800" dirty="0">
              <a:solidFill>
                <a:srgbClr val="261E58"/>
              </a:solidFill>
              <a:latin typeface="Montserrat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68AE1-C36F-DB06-9B4B-C22CA1A425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931" name="Rectangle 93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32" name="TextBox 93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2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120201554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142C6-FD5B-C1CE-2648-FB605CE94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FFEE377-3FF7-21BA-E9D8-E93C82063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9877388-DFD5-39FF-EB4A-68A3B75BC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721"/>
            <a:ext cx="10018713" cy="279954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3.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Къде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е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роден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Георги Сава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Раковски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itchFamily="2" charset="0"/>
              </a:rPr>
              <a:t>А) </a:t>
            </a:r>
            <a:r>
              <a:rPr lang="ru-RU" sz="1800" dirty="0" err="1">
                <a:solidFill>
                  <a:srgbClr val="261E58"/>
                </a:solidFill>
                <a:latin typeface="Montserrat" pitchFamily="2" charset="0"/>
              </a:rPr>
              <a:t>Копривщица</a:t>
            </a:r>
            <a:endParaRPr lang="ru-RU" sz="1800" dirty="0">
              <a:solidFill>
                <a:srgbClr val="261E58"/>
              </a:solidFill>
              <a:latin typeface="Montserrat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itchFamily="2" charset="0"/>
              </a:rPr>
              <a:t>Б) </a:t>
            </a:r>
            <a:r>
              <a:rPr lang="ru-RU" sz="1800" dirty="0" err="1">
                <a:solidFill>
                  <a:srgbClr val="261E58"/>
                </a:solidFill>
                <a:latin typeface="Montserrat" pitchFamily="2" charset="0"/>
              </a:rPr>
              <a:t>Букурещ</a:t>
            </a:r>
            <a:endParaRPr lang="ru-RU" sz="1800" dirty="0">
              <a:solidFill>
                <a:srgbClr val="261E58"/>
              </a:solidFill>
              <a:latin typeface="Montserrat" pitchFamily="2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itchFamily="2" charset="0"/>
              </a:rPr>
              <a:t>В) Пловдив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dirty="0">
                <a:solidFill>
                  <a:srgbClr val="261E58"/>
                </a:solidFill>
                <a:latin typeface="Montserrat" pitchFamily="2" charset="0"/>
              </a:rPr>
              <a:t>Г) Котел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DDD055-6814-AEA7-817E-B4F4B8D959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941" name="Rectangle 94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42" name="TextBox 94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2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146238553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5A188-D4D7-CB8B-A6F3-5C2B131A5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F6D624-9EE8-0E9D-0D0F-FE42F917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3D239249-7264-B9F5-9944-5BF36173C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721"/>
            <a:ext cx="10018713" cy="120641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1.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Какъв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е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отговорът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Вселената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, живота и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всичко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останало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според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автора на „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Пътеводител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на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галактическия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стопаджия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“ </a:t>
            </a:r>
            <a:r>
              <a:rPr lang="ru-RU" sz="1800" b="1" dirty="0" err="1">
                <a:solidFill>
                  <a:srgbClr val="261E58"/>
                </a:solidFill>
                <a:latin typeface="Montserrat" pitchFamily="2" charset="0"/>
              </a:rPr>
              <a:t>Дъглас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 Адамс?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B3F82B-BF87-53C9-5279-1E97454C8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951" name="Rectangle 95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52" name="TextBox 95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240201800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8F714-D9D1-6FC3-8121-C9515439B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BB126DD-DC0E-A79C-7CED-1864D4130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7F9D9EDE-9A1E-7B0A-882F-1F65FEC43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721"/>
            <a:ext cx="10018713" cy="108386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2. 30-те Летни Олимпийски игри се проведоха от 27 юли до 12 август 2012 година. В кой град?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841AAF-2423-EA8C-C7F5-86790ECE81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961" name="Rectangle 96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62" name="TextBox 96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48269396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BA1F7-BA1E-B535-EDC1-F9334235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CD5034A-CA1B-83DE-E337-564FD61D9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065FC35-8467-AD95-CB74-032E9724D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721"/>
            <a:ext cx="10018713" cy="66908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3. Коя е 8-та планета от Слънчевата система?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B363CD-5296-C696-C13D-E1446BF0CC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971" name="Rectangle 971"/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972" name="TextBox 972"/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4</a:t>
            </a:r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</p:spTree>
    <p:extLst>
      <p:ext uri="{BB962C8B-B14F-4D97-AF65-F5344CB8AC3E}">
        <p14:creationId xmlns:p14="http://schemas.microsoft.com/office/powerpoint/2010/main" val="280798686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6DFED-6B3D-6E66-E171-C4BB0A8BF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C885D99-2DD0-E733-AE99-8BF98A54E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III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EBB0C-597A-9785-DA56-A5DF70C184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3457BC-AA88-2F56-ACEB-6B0E098D6827}"/>
              </a:ext>
            </a:extLst>
          </p:cNvPr>
          <p:cNvSpPr txBox="1"/>
          <p:nvPr/>
        </p:nvSpPr>
        <p:spPr>
          <a:xfrm>
            <a:off x="3546049" y="1321356"/>
            <a:ext cx="421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1. </a:t>
            </a:r>
            <a:endParaRPr lang="bg-B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69B103-E055-A2D5-7F26-3DB50C8C1DAA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човека на снимката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4C97D7-72E1-41A2-AC0F-1C46E315FB1B}"/>
              </a:ext>
            </a:extLst>
          </p:cNvPr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9B5CFB-3498-4042-B71A-B6A9E4FA3728}"/>
              </a:ext>
            </a:extLst>
          </p:cNvPr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3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C9681-84D2-A7FA-3FB7-24BB011436F2}"/>
              </a:ext>
            </a:extLst>
          </p:cNvPr>
          <p:cNvSpPr txBox="1"/>
          <p:nvPr/>
        </p:nvSpPr>
        <p:spPr>
          <a:xfrm>
            <a:off x="142187" y="6298997"/>
            <a:ext cx="7229574" cy="317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g-BG" sz="1100" dirty="0">
                <a:solidFill>
                  <a:srgbClr val="261E58"/>
                </a:solidFill>
                <a:latin typeface="Montserrat" pitchFamily="2" charset="0"/>
              </a:rPr>
              <a:t>Автор: 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Henry W. </a:t>
            </a:r>
            <a:r>
              <a:rPr lang="en-US" sz="1100" dirty="0" err="1">
                <a:solidFill>
                  <a:srgbClr val="261E58"/>
                </a:solidFill>
                <a:latin typeface="Montserrat" pitchFamily="2" charset="0"/>
              </a:rPr>
              <a:t>Laurisch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; </a:t>
            </a:r>
            <a:r>
              <a:rPr lang="bg-BG" sz="1100" dirty="0">
                <a:solidFill>
                  <a:srgbClr val="261E58"/>
                </a:solidFill>
                <a:latin typeface="Montserrat" pitchFamily="2" charset="0"/>
              </a:rPr>
              <a:t>Лиценз: 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CC BY-SA 4.0; </a:t>
            </a:r>
            <a:r>
              <a:rPr lang="bg-BG" sz="1100" dirty="0">
                <a:solidFill>
                  <a:srgbClr val="261E58"/>
                </a:solidFill>
                <a:latin typeface="Montserrat" pitchFamily="2" charset="0"/>
              </a:rPr>
              <a:t>Източник: 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Wikimedia Commons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A5C153-6B4E-0AB5-609C-18A7832520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98" y="1242499"/>
            <a:ext cx="2988296" cy="448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1685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ED9EA-6DBB-8BB6-D030-335CB5F1D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5702E178-5884-2146-513B-D1F6FAEF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6B47E6"/>
                </a:solidFill>
                <a:latin typeface="Montserrat" pitchFamily="2" charset="0"/>
              </a:rPr>
              <a:t>III </a:t>
            </a:r>
            <a:r>
              <a:rPr lang="bg-BG" b="1" u="sng" dirty="0">
                <a:solidFill>
                  <a:srgbClr val="6B47E6"/>
                </a:solidFill>
                <a:latin typeface="Montserrat" pitchFamily="2" charset="0"/>
              </a:rPr>
              <a:t>кръг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955050-6C12-25C6-F9B7-2A6454B21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928" y="6105119"/>
            <a:ext cx="1855970" cy="3877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C900B6-D3AD-17BF-6BB5-9CA7E703D49E}"/>
              </a:ext>
            </a:extLst>
          </p:cNvPr>
          <p:cNvSpPr txBox="1"/>
          <p:nvPr/>
        </p:nvSpPr>
        <p:spPr>
          <a:xfrm>
            <a:off x="838200" y="248458"/>
            <a:ext cx="3768364" cy="419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bg-BG" sz="1600" b="1" dirty="0">
                <a:solidFill>
                  <a:srgbClr val="261E58"/>
                </a:solidFill>
                <a:latin typeface="Montserrat" pitchFamily="2" charset="0"/>
              </a:rPr>
              <a:t>Познай човека на снимката</a:t>
            </a:r>
            <a:endParaRPr lang="en-US" sz="1600" b="1" dirty="0">
              <a:solidFill>
                <a:srgbClr val="261E58"/>
              </a:solidFill>
              <a:latin typeface="Montserrat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9317FF-2DD1-4820-9812-A2D8FAA0280E}"/>
              </a:ext>
            </a:extLst>
          </p:cNvPr>
          <p:cNvSpPr/>
          <p:nvPr/>
        </p:nvSpPr>
        <p:spPr>
          <a:xfrm>
            <a:off x="0" y="-1"/>
            <a:ext cx="1011434" cy="300927"/>
          </a:xfrm>
          <a:prstGeom prst="rect">
            <a:avLst/>
          </a:prstGeom>
          <a:solidFill>
            <a:srgbClr val="6B47E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F699E1-072B-4052-B372-6CDD3135BC14}"/>
              </a:ext>
            </a:extLst>
          </p:cNvPr>
          <p:cNvSpPr txBox="1"/>
          <p:nvPr/>
        </p:nvSpPr>
        <p:spPr>
          <a:xfrm>
            <a:off x="76200" y="-6851"/>
            <a:ext cx="88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ontserrat" pitchFamily="2" charset="0"/>
              </a:rPr>
              <a:t>3 </a:t>
            </a:r>
            <a:r>
              <a:rPr lang="bg-BG" sz="1400" dirty="0">
                <a:solidFill>
                  <a:schemeClr val="bg1"/>
                </a:solidFill>
                <a:latin typeface="Montserrat" pitchFamily="2" charset="0"/>
              </a:rPr>
              <a:t>точки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AC97D3-FDBD-AAB4-66D4-354F924ADAAD}"/>
              </a:ext>
            </a:extLst>
          </p:cNvPr>
          <p:cNvSpPr txBox="1"/>
          <p:nvPr/>
        </p:nvSpPr>
        <p:spPr>
          <a:xfrm>
            <a:off x="142187" y="6298997"/>
            <a:ext cx="7229574" cy="317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bg-BG" sz="1100" dirty="0">
                <a:solidFill>
                  <a:srgbClr val="261E58"/>
                </a:solidFill>
                <a:latin typeface="Montserrat" pitchFamily="2" charset="0"/>
              </a:rPr>
              <a:t>Автор: 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Eric Koch / </a:t>
            </a:r>
            <a:r>
              <a:rPr lang="en-US" sz="1100" dirty="0" err="1">
                <a:solidFill>
                  <a:srgbClr val="261E58"/>
                </a:solidFill>
                <a:latin typeface="Montserrat" pitchFamily="2" charset="0"/>
              </a:rPr>
              <a:t>Anefo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; </a:t>
            </a:r>
            <a:r>
              <a:rPr lang="bg-BG" sz="1100" dirty="0">
                <a:solidFill>
                  <a:srgbClr val="261E58"/>
                </a:solidFill>
                <a:latin typeface="Montserrat" pitchFamily="2" charset="0"/>
              </a:rPr>
              <a:t>Лиценз: 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CC0 1.0; </a:t>
            </a:r>
            <a:r>
              <a:rPr lang="bg-BG" sz="1100" dirty="0">
                <a:solidFill>
                  <a:srgbClr val="261E58"/>
                </a:solidFill>
                <a:latin typeface="Montserrat" pitchFamily="2" charset="0"/>
              </a:rPr>
              <a:t>Източник: </a:t>
            </a:r>
            <a:r>
              <a:rPr lang="en-US" sz="1100" dirty="0">
                <a:solidFill>
                  <a:srgbClr val="261E58"/>
                </a:solidFill>
                <a:latin typeface="Montserrat" pitchFamily="2" charset="0"/>
              </a:rPr>
              <a:t>Wikimedia Commons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969D08-D2B2-E2D9-D1ED-0AD6D9948319}"/>
              </a:ext>
            </a:extLst>
          </p:cNvPr>
          <p:cNvSpPr txBox="1"/>
          <p:nvPr/>
        </p:nvSpPr>
        <p:spPr>
          <a:xfrm>
            <a:off x="3546049" y="1321356"/>
            <a:ext cx="4218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261E58"/>
                </a:solidFill>
                <a:latin typeface="Montserrat" pitchFamily="2" charset="0"/>
              </a:rPr>
              <a:t>2</a:t>
            </a:r>
            <a:r>
              <a:rPr lang="ru-RU" sz="1800" b="1" dirty="0">
                <a:solidFill>
                  <a:srgbClr val="261E58"/>
                </a:solidFill>
                <a:latin typeface="Montserrat" pitchFamily="2" charset="0"/>
              </a:rPr>
              <a:t>. </a:t>
            </a:r>
            <a:endParaRPr lang="bg-BG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5091C20-DD24-9A6F-0CFC-DDBB2F73CD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898" y="1321356"/>
            <a:ext cx="3558136" cy="444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1686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631</Words>
  <Application>Microsoft Office PowerPoint</Application>
  <PresentationFormat>Widescreen</PresentationFormat>
  <Paragraphs>72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Montserrat</vt:lpstr>
      <vt:lpstr>Calibri</vt:lpstr>
      <vt:lpstr>Calibri Light</vt:lpstr>
      <vt:lpstr>Arial</vt:lpstr>
      <vt:lpstr>Office Theme</vt:lpstr>
      <vt:lpstr>PowerPoint Presentation</vt:lpstr>
      <vt:lpstr>I кръг</vt:lpstr>
      <vt:lpstr>I кръг</vt:lpstr>
      <vt:lpstr>I кръг</vt:lpstr>
      <vt:lpstr>II кръг</vt:lpstr>
      <vt:lpstr>II кръг</vt:lpstr>
      <vt:lpstr>II кръг</vt:lpstr>
      <vt:lpstr>III кръг</vt:lpstr>
      <vt:lpstr>III кръг</vt:lpstr>
      <vt:lpstr>III кръг</vt:lpstr>
      <vt:lpstr>IV кръг</vt:lpstr>
      <vt:lpstr>IV кръг</vt:lpstr>
      <vt:lpstr>V кръг</vt:lpstr>
      <vt:lpstr>V кръг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Windows User</dc:creator>
  <cp:lastModifiedBy>Angel Petkov</cp:lastModifiedBy>
  <cp:revision>88</cp:revision>
  <dcterms:created xsi:type="dcterms:W3CDTF">2017-12-24T15:03:36Z</dcterms:created>
  <dcterms:modified xsi:type="dcterms:W3CDTF">2026-08-30T14:26:24Z</dcterms:modified>
</cp:coreProperties>
</file>